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5"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55FCBA-CA1B-4DC0-B29B-437C4B6A6999}" type="datetimeFigureOut">
              <a:rPr lang="en-US" smtClean="0"/>
              <a:t>8/5/2014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F087B9-ABF1-410C-B36A-CAB24505BB88}" type="slidenum">
              <a:rPr lang="en-US" smtClean="0"/>
              <a:t>‹#›</a:t>
            </a:fld>
            <a:endParaRPr lang="en-US"/>
          </a:p>
        </p:txBody>
      </p:sp>
    </p:spTree>
    <p:extLst>
      <p:ext uri="{BB962C8B-B14F-4D97-AF65-F5344CB8AC3E}">
        <p14:creationId xmlns:p14="http://schemas.microsoft.com/office/powerpoint/2010/main" val="89075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listen and act. SSTEP community embraces the values of advocacy and social justice – we can bring to the stage the voices of teachers and learners who have been silenced in other forums. We call our colleagues to join us in breaking the silence and addressing the taboo of sexual abuse. </a:t>
            </a:r>
            <a:endParaRPr lang="en-US" dirty="0"/>
          </a:p>
        </p:txBody>
      </p:sp>
      <p:sp>
        <p:nvSpPr>
          <p:cNvPr id="4" name="Slide Number Placeholder 3"/>
          <p:cNvSpPr>
            <a:spLocks noGrp="1"/>
          </p:cNvSpPr>
          <p:nvPr>
            <p:ph type="sldNum" sz="quarter" idx="10"/>
          </p:nvPr>
        </p:nvSpPr>
        <p:spPr/>
        <p:txBody>
          <a:bodyPr/>
          <a:lstStyle/>
          <a:p>
            <a:fld id="{83F087B9-ABF1-410C-B36A-CAB24505BB88}" type="slidenum">
              <a:rPr lang="en-US" smtClean="0"/>
              <a:t>8</a:t>
            </a:fld>
            <a:endParaRPr lang="en-US"/>
          </a:p>
        </p:txBody>
      </p:sp>
    </p:spTree>
    <p:extLst>
      <p:ext uri="{BB962C8B-B14F-4D97-AF65-F5344CB8AC3E}">
        <p14:creationId xmlns:p14="http://schemas.microsoft.com/office/powerpoint/2010/main" val="1518512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64FBD2B-0078-417D-91E4-1217A92AF632}" type="datetimeFigureOut">
              <a:rPr lang="en-US" smtClean="0"/>
              <a:t>8/4/2014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F48CE81-5A20-4A4A-ACC1-A178F31773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4FBD2B-0078-417D-91E4-1217A92AF632}"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8CE81-5A20-4A4A-ACC1-A178F31773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4FBD2B-0078-417D-91E4-1217A92AF632}"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8CE81-5A20-4A4A-ACC1-A178F31773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4FBD2B-0078-417D-91E4-1217A92AF632}"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8CE81-5A20-4A4A-ACC1-A178F31773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4FBD2B-0078-417D-91E4-1217A92AF632}"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8CE81-5A20-4A4A-ACC1-A178F31773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4FBD2B-0078-417D-91E4-1217A92AF632}"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8CE81-5A20-4A4A-ACC1-A178F31773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64FBD2B-0078-417D-91E4-1217A92AF632}" type="datetimeFigureOut">
              <a:rPr lang="en-US" smtClean="0"/>
              <a:t>8/4/2014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8CE81-5A20-4A4A-ACC1-A178F31773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64FBD2B-0078-417D-91E4-1217A92AF632}" type="datetimeFigureOut">
              <a:rPr lang="en-US" smtClean="0"/>
              <a:t>8/4/2014</a:t>
            </a:fld>
            <a:endParaRPr lang="en-US"/>
          </a:p>
        </p:txBody>
      </p:sp>
      <p:sp>
        <p:nvSpPr>
          <p:cNvPr id="8" name="Slide Number Placeholder 7"/>
          <p:cNvSpPr>
            <a:spLocks noGrp="1"/>
          </p:cNvSpPr>
          <p:nvPr>
            <p:ph type="sldNum" sz="quarter" idx="11"/>
          </p:nvPr>
        </p:nvSpPr>
        <p:spPr/>
        <p:txBody>
          <a:bodyPr/>
          <a:lstStyle/>
          <a:p>
            <a:fld id="{0F48CE81-5A20-4A4A-ACC1-A178F31773A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FBD2B-0078-417D-91E4-1217A92AF632}" type="datetimeFigureOut">
              <a:rPr lang="en-US" smtClean="0"/>
              <a:t>8/4/2014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8CE81-5A20-4A4A-ACC1-A178F31773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4FBD2B-0078-417D-91E4-1217A92AF632}"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F48CE81-5A20-4A4A-ACC1-A178F31773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64FBD2B-0078-417D-91E4-1217A92AF632}"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8CE81-5A20-4A4A-ACC1-A178F31773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64FBD2B-0078-417D-91E4-1217A92AF632}" type="datetimeFigureOut">
              <a:rPr lang="en-US" smtClean="0"/>
              <a:t>8/4/2014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F48CE81-5A20-4A4A-ACC1-A178F31773A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05000"/>
            <a:ext cx="6480048" cy="2301240"/>
          </a:xfrm>
        </p:spPr>
        <p:txBody>
          <a:bodyPr/>
          <a:lstStyle/>
          <a:p>
            <a:r>
              <a:rPr lang="en-US" dirty="0" smtClean="0"/>
              <a:t>Demystifying taboo</a:t>
            </a:r>
            <a:endParaRPr lang="en-US" dirty="0"/>
          </a:p>
        </p:txBody>
      </p:sp>
      <p:sp>
        <p:nvSpPr>
          <p:cNvPr id="3" name="Subtitle 2"/>
          <p:cNvSpPr>
            <a:spLocks noGrp="1"/>
          </p:cNvSpPr>
          <p:nvPr>
            <p:ph type="subTitle" idx="1"/>
          </p:nvPr>
        </p:nvSpPr>
        <p:spPr>
          <a:xfrm>
            <a:off x="1676400" y="2743200"/>
            <a:ext cx="6629400" cy="685800"/>
          </a:xfrm>
        </p:spPr>
        <p:txBody>
          <a:bodyPr>
            <a:noAutofit/>
          </a:bodyPr>
          <a:lstStyle/>
          <a:p>
            <a:r>
              <a:rPr lang="en-US" sz="2800" dirty="0" smtClean="0"/>
              <a:t>Consequences of dancing with or around the topic of sexual abuse as educators</a:t>
            </a:r>
            <a:endParaRPr lang="en-US" sz="2800" dirty="0"/>
          </a:p>
        </p:txBody>
      </p:sp>
      <p:sp>
        <p:nvSpPr>
          <p:cNvPr id="4" name="TextBox 3"/>
          <p:cNvSpPr txBox="1"/>
          <p:nvPr/>
        </p:nvSpPr>
        <p:spPr>
          <a:xfrm>
            <a:off x="1143000" y="4343400"/>
            <a:ext cx="3505200" cy="1477328"/>
          </a:xfrm>
          <a:prstGeom prst="rect">
            <a:avLst/>
          </a:prstGeom>
          <a:noFill/>
        </p:spPr>
        <p:txBody>
          <a:bodyPr wrap="square" rtlCol="0">
            <a:spAutoFit/>
          </a:bodyPr>
          <a:lstStyle/>
          <a:p>
            <a:r>
              <a:rPr lang="en-US" dirty="0" smtClean="0"/>
              <a:t>Valerie A. Allison </a:t>
            </a:r>
          </a:p>
          <a:p>
            <a:r>
              <a:rPr lang="en-US" dirty="0" smtClean="0"/>
              <a:t>Susquehanna University</a:t>
            </a:r>
          </a:p>
          <a:p>
            <a:endParaRPr lang="en-US" dirty="0"/>
          </a:p>
          <a:p>
            <a:r>
              <a:rPr lang="en-US" dirty="0" smtClean="0"/>
              <a:t>Michael Hayes</a:t>
            </a:r>
          </a:p>
          <a:p>
            <a:r>
              <a:rPr lang="en-US" dirty="0" smtClean="0"/>
              <a:t>Evangelical Community Hospital</a:t>
            </a:r>
            <a:endParaRPr lang="en-US" dirty="0"/>
          </a:p>
        </p:txBody>
      </p:sp>
      <p:sp>
        <p:nvSpPr>
          <p:cNvPr id="6" name="TextBox 5"/>
          <p:cNvSpPr txBox="1"/>
          <p:nvPr/>
        </p:nvSpPr>
        <p:spPr>
          <a:xfrm>
            <a:off x="4953000" y="4343400"/>
            <a:ext cx="3886200" cy="1477328"/>
          </a:xfrm>
          <a:prstGeom prst="rect">
            <a:avLst/>
          </a:prstGeom>
          <a:noFill/>
        </p:spPr>
        <p:txBody>
          <a:bodyPr wrap="square" rtlCol="0">
            <a:spAutoFit/>
          </a:bodyPr>
          <a:lstStyle/>
          <a:p>
            <a:r>
              <a:rPr lang="en-US" dirty="0" smtClean="0"/>
              <a:t>Donna </a:t>
            </a:r>
            <a:r>
              <a:rPr lang="en-US" dirty="0" err="1" smtClean="0"/>
              <a:t>Allender</a:t>
            </a:r>
            <a:endParaRPr lang="en-US" dirty="0" smtClean="0"/>
          </a:p>
          <a:p>
            <a:r>
              <a:rPr lang="en-US" dirty="0" smtClean="0"/>
              <a:t>Mt. Airy Counseling Center</a:t>
            </a:r>
          </a:p>
          <a:p>
            <a:endParaRPr lang="en-US" dirty="0"/>
          </a:p>
          <a:p>
            <a:r>
              <a:rPr lang="en-US" dirty="0" smtClean="0"/>
              <a:t>Laurie A. Ramirez</a:t>
            </a:r>
          </a:p>
          <a:p>
            <a:r>
              <a:rPr lang="en-US" dirty="0" smtClean="0"/>
              <a:t>Appalachian State University</a:t>
            </a:r>
            <a:endParaRPr lang="en-US" dirty="0"/>
          </a:p>
        </p:txBody>
      </p:sp>
    </p:spTree>
    <p:extLst>
      <p:ext uri="{BB962C8B-B14F-4D97-AF65-F5344CB8AC3E}">
        <p14:creationId xmlns:p14="http://schemas.microsoft.com/office/powerpoint/2010/main" val="3083959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Cards</a:t>
            </a:r>
            <a:endParaRPr lang="en-US" dirty="0"/>
          </a:p>
        </p:txBody>
      </p:sp>
      <p:sp>
        <p:nvSpPr>
          <p:cNvPr id="3" name="Content Placeholder 2"/>
          <p:cNvSpPr>
            <a:spLocks noGrp="1"/>
          </p:cNvSpPr>
          <p:nvPr>
            <p:ph idx="1"/>
          </p:nvPr>
        </p:nvSpPr>
        <p:spPr/>
        <p:txBody>
          <a:bodyPr>
            <a:normAutofit/>
          </a:bodyPr>
          <a:lstStyle/>
          <a:p>
            <a:r>
              <a:rPr lang="en-US" dirty="0" smtClean="0"/>
              <a:t>On your note cards, please respond to the following prompt:</a:t>
            </a:r>
          </a:p>
          <a:p>
            <a:endParaRPr lang="en-US" dirty="0"/>
          </a:p>
          <a:p>
            <a:pPr marL="448056" lvl="1" indent="0" algn="ctr">
              <a:buNone/>
            </a:pPr>
            <a:r>
              <a:rPr lang="en-US" sz="3200" dirty="0" smtClean="0">
                <a:solidFill>
                  <a:srgbClr val="00B0F0"/>
                </a:solidFill>
              </a:rPr>
              <a:t>What </a:t>
            </a:r>
            <a:r>
              <a:rPr lang="en-US" sz="3200" dirty="0">
                <a:solidFill>
                  <a:srgbClr val="00B0F0"/>
                </a:solidFill>
              </a:rPr>
              <a:t>is your personal relationship with/to </a:t>
            </a:r>
            <a:r>
              <a:rPr lang="en-US" sz="3200" dirty="0" smtClean="0">
                <a:solidFill>
                  <a:srgbClr val="00B0F0"/>
                </a:solidFill>
              </a:rPr>
              <a:t>sexual </a:t>
            </a:r>
            <a:r>
              <a:rPr lang="en-US" sz="3200" dirty="0">
                <a:solidFill>
                  <a:srgbClr val="00B0F0"/>
                </a:solidFill>
              </a:rPr>
              <a:t>abuse</a:t>
            </a:r>
            <a:r>
              <a:rPr lang="en-US" sz="3200" dirty="0" smtClean="0">
                <a:solidFill>
                  <a:srgbClr val="00B0F0"/>
                </a:solidFill>
              </a:rPr>
              <a:t>?</a:t>
            </a:r>
          </a:p>
          <a:p>
            <a:pPr marL="448056" lvl="1" indent="0" algn="ctr">
              <a:buNone/>
            </a:pPr>
            <a:endParaRPr lang="en-US" sz="3200" dirty="0" smtClean="0">
              <a:solidFill>
                <a:srgbClr val="00B0F0"/>
              </a:solidFill>
            </a:endParaRPr>
          </a:p>
          <a:p>
            <a:pPr marL="448056" lvl="1" indent="0" algn="ctr">
              <a:buNone/>
            </a:pPr>
            <a:r>
              <a:rPr lang="en-US" sz="3200" i="1" dirty="0" smtClean="0">
                <a:solidFill>
                  <a:schemeClr val="accent4"/>
                </a:solidFill>
              </a:rPr>
              <a:t>Please take a few minutes to write your thoughts and/or experiences.</a:t>
            </a:r>
            <a:endParaRPr lang="en-US" sz="3200" i="1" dirty="0">
              <a:solidFill>
                <a:schemeClr val="accent4"/>
              </a:solidFill>
            </a:endParaRPr>
          </a:p>
        </p:txBody>
      </p:sp>
    </p:spTree>
    <p:extLst>
      <p:ext uri="{BB962C8B-B14F-4D97-AF65-F5344CB8AC3E}">
        <p14:creationId xmlns:p14="http://schemas.microsoft.com/office/powerpoint/2010/main" val="1936191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Circle</a:t>
            </a:r>
            <a:endParaRPr lang="en-US" dirty="0"/>
          </a:p>
        </p:txBody>
      </p:sp>
      <p:sp>
        <p:nvSpPr>
          <p:cNvPr id="3" name="Content Placeholder 2"/>
          <p:cNvSpPr>
            <a:spLocks noGrp="1"/>
          </p:cNvSpPr>
          <p:nvPr>
            <p:ph idx="1"/>
          </p:nvPr>
        </p:nvSpPr>
        <p:spPr/>
        <p:txBody>
          <a:bodyPr/>
          <a:lstStyle/>
          <a:p>
            <a:pPr marL="420624" lvl="1" indent="-384048">
              <a:buSzPct val="80000"/>
              <a:buFont typeface="Wingdings 2"/>
              <a:buChar char=""/>
            </a:pPr>
            <a:r>
              <a:rPr lang="en-US" sz="3200" i="1" dirty="0">
                <a:solidFill>
                  <a:schemeClr val="accent4"/>
                </a:solidFill>
              </a:rPr>
              <a:t>As the discussion progresses, please feel free to join us in the circle. </a:t>
            </a:r>
            <a:endParaRPr lang="en-US" sz="3200" i="1" dirty="0" smtClean="0">
              <a:solidFill>
                <a:schemeClr val="accent4"/>
              </a:solidFill>
            </a:endParaRPr>
          </a:p>
          <a:p>
            <a:pPr marL="36576" lvl="1" indent="0">
              <a:buSzPct val="80000"/>
              <a:buNone/>
            </a:pPr>
            <a:endParaRPr lang="en-US" sz="3200" i="1" dirty="0" smtClean="0">
              <a:solidFill>
                <a:schemeClr val="accent4"/>
              </a:solidFill>
            </a:endParaRPr>
          </a:p>
          <a:p>
            <a:pPr marL="420624" lvl="1" indent="-384048">
              <a:buSzPct val="80000"/>
              <a:buFont typeface="Wingdings 2"/>
              <a:buChar char=""/>
            </a:pPr>
            <a:r>
              <a:rPr lang="en-US" sz="3200" i="1" dirty="0" smtClean="0">
                <a:solidFill>
                  <a:schemeClr val="accent4"/>
                </a:solidFill>
              </a:rPr>
              <a:t>If </a:t>
            </a:r>
            <a:r>
              <a:rPr lang="en-US" sz="3200" i="1" dirty="0">
                <a:solidFill>
                  <a:schemeClr val="accent4"/>
                </a:solidFill>
              </a:rPr>
              <a:t>you would like to join and the discussion circle is full, please wait and then tap someone on the shoulder to be “let in.”</a:t>
            </a:r>
          </a:p>
          <a:p>
            <a:endParaRPr lang="en-US" dirty="0"/>
          </a:p>
        </p:txBody>
      </p:sp>
    </p:spTree>
    <p:extLst>
      <p:ext uri="{BB962C8B-B14F-4D97-AF65-F5344CB8AC3E}">
        <p14:creationId xmlns:p14="http://schemas.microsoft.com/office/powerpoint/2010/main" val="233452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sz="3200" i="1" dirty="0" smtClean="0">
                <a:solidFill>
                  <a:schemeClr val="accent4"/>
                </a:solidFill>
              </a:rPr>
              <a:t>What thoughts, feelings, or ideas are you experiencing as this discussion unfolds? </a:t>
            </a:r>
          </a:p>
          <a:p>
            <a:r>
              <a:rPr lang="en-US" sz="3200" i="1" dirty="0" smtClean="0">
                <a:solidFill>
                  <a:schemeClr val="accent4"/>
                </a:solidFill>
              </a:rPr>
              <a:t>If you experience the need to be silent, why do you think that feeling exists? What does silence mean to this conversation? </a:t>
            </a:r>
            <a:endParaRPr lang="en-US" sz="3200" i="1" dirty="0">
              <a:solidFill>
                <a:schemeClr val="accent4"/>
              </a:solidFill>
            </a:endParaRPr>
          </a:p>
        </p:txBody>
      </p:sp>
    </p:spTree>
    <p:extLst>
      <p:ext uri="{BB962C8B-B14F-4D97-AF65-F5344CB8AC3E}">
        <p14:creationId xmlns:p14="http://schemas.microsoft.com/office/powerpoint/2010/main" val="134663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Tony </a:t>
            </a:r>
            <a:r>
              <a:rPr lang="en-US" dirty="0" err="1" smtClean="0"/>
              <a:t>Danza</a:t>
            </a:r>
            <a:r>
              <a:rPr lang="en-US" dirty="0" smtClean="0"/>
              <a:t> Excerpt	</a:t>
            </a:r>
            <a:endParaRPr lang="en-US" dirty="0"/>
          </a:p>
        </p:txBody>
      </p:sp>
      <p:sp>
        <p:nvSpPr>
          <p:cNvPr id="3" name="Content Placeholder 2"/>
          <p:cNvSpPr>
            <a:spLocks noGrp="1"/>
          </p:cNvSpPr>
          <p:nvPr>
            <p:ph idx="1"/>
          </p:nvPr>
        </p:nvSpPr>
        <p:spPr/>
        <p:txBody>
          <a:bodyPr>
            <a:normAutofit/>
          </a:bodyPr>
          <a:lstStyle/>
          <a:p>
            <a:r>
              <a:rPr lang="en-US" dirty="0" smtClean="0"/>
              <a:t>Please listen to this brief experience shared by Tony </a:t>
            </a:r>
            <a:r>
              <a:rPr lang="en-US" dirty="0" err="1" smtClean="0"/>
              <a:t>Danza</a:t>
            </a:r>
            <a:r>
              <a:rPr lang="en-US" dirty="0" smtClean="0"/>
              <a:t> (2012):</a:t>
            </a:r>
          </a:p>
          <a:p>
            <a:endParaRPr lang="en-US" dirty="0" smtClean="0"/>
          </a:p>
          <a:p>
            <a:endParaRPr lang="en-US" dirty="0"/>
          </a:p>
          <a:p>
            <a:pPr lvl="1"/>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9708" y="2133599"/>
            <a:ext cx="3020291" cy="4623985"/>
          </a:xfrm>
          <a:prstGeom prst="rect">
            <a:avLst/>
          </a:prstGeom>
        </p:spPr>
      </p:pic>
    </p:spTree>
    <p:extLst>
      <p:ext uri="{BB962C8B-B14F-4D97-AF65-F5344CB8AC3E}">
        <p14:creationId xmlns:p14="http://schemas.microsoft.com/office/powerpoint/2010/main" val="1223135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a:bodyPr>
          <a:lstStyle/>
          <a:p>
            <a:r>
              <a:rPr lang="en-US" dirty="0" smtClean="0"/>
              <a:t>Discuss with a partner the </a:t>
            </a:r>
            <a:r>
              <a:rPr lang="en-US" dirty="0"/>
              <a:t>following questions:</a:t>
            </a:r>
          </a:p>
          <a:p>
            <a:pPr lvl="1"/>
            <a:r>
              <a:rPr lang="en-US" dirty="0">
                <a:solidFill>
                  <a:schemeClr val="accent4"/>
                </a:solidFill>
              </a:rPr>
              <a:t>What were the consequences for him?  For the young woman? For the community and status quo? For the perpetrator(s)?</a:t>
            </a:r>
          </a:p>
          <a:p>
            <a:pPr lvl="1"/>
            <a:r>
              <a:rPr lang="en-US" dirty="0">
                <a:solidFill>
                  <a:schemeClr val="accent4"/>
                </a:solidFill>
              </a:rPr>
              <a:t>What are the </a:t>
            </a:r>
            <a:r>
              <a:rPr lang="en-US" i="1" dirty="0">
                <a:solidFill>
                  <a:schemeClr val="accent4"/>
                </a:solidFill>
              </a:rPr>
              <a:t>moral </a:t>
            </a:r>
            <a:r>
              <a:rPr lang="en-US" dirty="0">
                <a:solidFill>
                  <a:schemeClr val="accent4"/>
                </a:solidFill>
              </a:rPr>
              <a:t>vs. </a:t>
            </a:r>
            <a:r>
              <a:rPr lang="en-US" i="1" dirty="0">
                <a:solidFill>
                  <a:schemeClr val="accent4"/>
                </a:solidFill>
              </a:rPr>
              <a:t>legal</a:t>
            </a:r>
            <a:r>
              <a:rPr lang="en-US" dirty="0">
                <a:solidFill>
                  <a:schemeClr val="accent4"/>
                </a:solidFill>
              </a:rPr>
              <a:t> obligations for teachers in similar situations</a:t>
            </a:r>
            <a:r>
              <a:rPr lang="en-US" dirty="0" smtClean="0">
                <a:solidFill>
                  <a:schemeClr val="accent4"/>
                </a:solidFill>
              </a:rPr>
              <a:t>?</a:t>
            </a:r>
          </a:p>
          <a:p>
            <a:pPr lvl="1"/>
            <a:r>
              <a:rPr lang="en-US" dirty="0">
                <a:solidFill>
                  <a:schemeClr val="accent4"/>
                </a:solidFill>
              </a:rPr>
              <a:t>What is our moral obligation in preparing </a:t>
            </a:r>
            <a:r>
              <a:rPr lang="en-US" dirty="0" err="1">
                <a:solidFill>
                  <a:schemeClr val="accent4"/>
                </a:solidFill>
              </a:rPr>
              <a:t>preservice</a:t>
            </a:r>
            <a:r>
              <a:rPr lang="en-US" dirty="0">
                <a:solidFill>
                  <a:schemeClr val="accent4"/>
                </a:solidFill>
              </a:rPr>
              <a:t> teachers </a:t>
            </a:r>
            <a:r>
              <a:rPr lang="en-US" dirty="0" smtClean="0">
                <a:solidFill>
                  <a:schemeClr val="accent4"/>
                </a:solidFill>
              </a:rPr>
              <a:t>who will </a:t>
            </a:r>
            <a:r>
              <a:rPr lang="en-US" dirty="0">
                <a:solidFill>
                  <a:schemeClr val="accent4"/>
                </a:solidFill>
              </a:rPr>
              <a:t>create classrooms and relationships that empower children to speak their truths and be fully heard, accepted, and supported? </a:t>
            </a:r>
          </a:p>
          <a:p>
            <a:endParaRPr lang="en-US" dirty="0"/>
          </a:p>
        </p:txBody>
      </p:sp>
    </p:spTree>
    <p:extLst>
      <p:ext uri="{BB962C8B-B14F-4D97-AF65-F5344CB8AC3E}">
        <p14:creationId xmlns:p14="http://schemas.microsoft.com/office/powerpoint/2010/main" val="1134920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Tensions</a:t>
            </a:r>
            <a:endParaRPr lang="en-US" dirty="0"/>
          </a:p>
        </p:txBody>
      </p:sp>
      <p:sp>
        <p:nvSpPr>
          <p:cNvPr id="3" name="Content Placeholder 2"/>
          <p:cNvSpPr>
            <a:spLocks noGrp="1"/>
          </p:cNvSpPr>
          <p:nvPr>
            <p:ph idx="1"/>
          </p:nvPr>
        </p:nvSpPr>
        <p:spPr/>
        <p:txBody>
          <a:bodyPr/>
          <a:lstStyle/>
          <a:p>
            <a:r>
              <a:rPr lang="en-US" dirty="0" smtClean="0"/>
              <a:t>Silence vs. Voice</a:t>
            </a:r>
          </a:p>
          <a:p>
            <a:r>
              <a:rPr lang="en-US" dirty="0" smtClean="0"/>
              <a:t>“Safe” vs. Honest</a:t>
            </a:r>
          </a:p>
          <a:p>
            <a:r>
              <a:rPr lang="en-US" dirty="0" smtClean="0"/>
              <a:t>Exploitation vs. Empowerment</a:t>
            </a:r>
          </a:p>
        </p:txBody>
      </p:sp>
    </p:spTree>
    <p:extLst>
      <p:ext uri="{BB962C8B-B14F-4D97-AF65-F5344CB8AC3E}">
        <p14:creationId xmlns:p14="http://schemas.microsoft.com/office/powerpoint/2010/main" val="221904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lstStyle/>
          <a:p>
            <a:r>
              <a:rPr lang="en-US" dirty="0" smtClean="0"/>
              <a:t>SEE</a:t>
            </a:r>
          </a:p>
          <a:p>
            <a:r>
              <a:rPr lang="en-US" dirty="0" smtClean="0"/>
              <a:t>HEAR</a:t>
            </a:r>
          </a:p>
          <a:p>
            <a:r>
              <a:rPr lang="en-US" dirty="0" smtClean="0"/>
              <a:t>ADVOCATE</a:t>
            </a:r>
          </a:p>
          <a:p>
            <a:endParaRPr lang="en-US" dirty="0"/>
          </a:p>
        </p:txBody>
      </p:sp>
    </p:spTree>
    <p:extLst>
      <p:ext uri="{BB962C8B-B14F-4D97-AF65-F5344CB8AC3E}">
        <p14:creationId xmlns:p14="http://schemas.microsoft.com/office/powerpoint/2010/main" val="2580085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you are comfortable with it, please leave us your note cards. </a:t>
            </a:r>
          </a:p>
          <a:p>
            <a:r>
              <a:rPr lang="en-US" dirty="0" smtClean="0"/>
              <a:t>We welcome and encourage continuing these courage conversations. </a:t>
            </a:r>
          </a:p>
          <a:p>
            <a:endParaRPr lang="en-US" dirty="0"/>
          </a:p>
          <a:p>
            <a:pPr marL="36576" indent="0" algn="ctr">
              <a:buNone/>
            </a:pPr>
            <a:r>
              <a:rPr lang="en-US" sz="4000" dirty="0" smtClean="0">
                <a:solidFill>
                  <a:schemeClr val="accent4"/>
                </a:solidFill>
              </a:rPr>
              <a:t>Thank you for coming!</a:t>
            </a:r>
            <a:endParaRPr lang="en-US" sz="4000" dirty="0">
              <a:solidFill>
                <a:schemeClr val="accent4"/>
              </a:solidFill>
            </a:endParaRPr>
          </a:p>
        </p:txBody>
      </p:sp>
    </p:spTree>
    <p:extLst>
      <p:ext uri="{BB962C8B-B14F-4D97-AF65-F5344CB8AC3E}">
        <p14:creationId xmlns:p14="http://schemas.microsoft.com/office/powerpoint/2010/main" val="3741272129"/>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833</TotalTime>
  <Words>358</Words>
  <Application>Microsoft Office PowerPoint</Application>
  <PresentationFormat>On-screen Show (4:3)</PresentationFormat>
  <Paragraphs>47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Demystifying taboo</vt:lpstr>
      <vt:lpstr>Note Cards</vt:lpstr>
      <vt:lpstr>Discussion Circle</vt:lpstr>
      <vt:lpstr>Discussion</vt:lpstr>
      <vt:lpstr>Tony Danza Excerpt </vt:lpstr>
      <vt:lpstr>Discussion</vt:lpstr>
      <vt:lpstr>Tensions</vt:lpstr>
      <vt:lpstr>Outcomes</vt:lpstr>
      <vt:lpstr>PowerPoint Presentation</vt:lpstr>
    </vt:vector>
  </TitlesOfParts>
  <Company>Appalachian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taboo</dc:title>
  <dc:creator>Ramirez, Laurie Anna</dc:creator>
  <cp:lastModifiedBy>Ramirez, Laurie Anna</cp:lastModifiedBy>
  <cp:revision>8</cp:revision>
  <dcterms:created xsi:type="dcterms:W3CDTF">2014-08-04T16:45:11Z</dcterms:created>
  <dcterms:modified xsi:type="dcterms:W3CDTF">2014-08-05T06:39:07Z</dcterms:modified>
</cp:coreProperties>
</file>